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7" r:id="rId4"/>
    <p:sldId id="273" r:id="rId5"/>
    <p:sldId id="268" r:id="rId6"/>
    <p:sldId id="269" r:id="rId7"/>
    <p:sldId id="270" r:id="rId8"/>
    <p:sldId id="274" r:id="rId9"/>
    <p:sldId id="263" r:id="rId10"/>
    <p:sldId id="272" r:id="rId11"/>
    <p:sldId id="257" r:id="rId12"/>
    <p:sldId id="265" r:id="rId13"/>
    <p:sldId id="258" r:id="rId14"/>
    <p:sldId id="259" r:id="rId15"/>
    <p:sldId id="260" r:id="rId16"/>
    <p:sldId id="262" r:id="rId17"/>
    <p:sldId id="261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eney" initials="S" lastIdx="1" clrIdx="0">
    <p:extLst>
      <p:ext uri="{19B8F6BF-5375-455C-9EA6-DF929625EA0E}">
        <p15:presenceInfo xmlns:p15="http://schemas.microsoft.com/office/powerpoint/2012/main" userId="Sween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Total Power Ups Bought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Sheet1!$G$2:$G$11</c:f>
              <c:numCache>
                <c:formatCode>General</c:formatCode>
                <c:ptCount val="10"/>
                <c:pt idx="0">
                  <c:v>20</c:v>
                </c:pt>
                <c:pt idx="1">
                  <c:v>1</c:v>
                </c:pt>
                <c:pt idx="2">
                  <c:v>5</c:v>
                </c:pt>
                <c:pt idx="3">
                  <c:v>20</c:v>
                </c:pt>
                <c:pt idx="4">
                  <c:v>3</c:v>
                </c:pt>
                <c:pt idx="5">
                  <c:v>7</c:v>
                </c:pt>
                <c:pt idx="6">
                  <c:v>10</c:v>
                </c:pt>
                <c:pt idx="7">
                  <c:v>17</c:v>
                </c:pt>
                <c:pt idx="8">
                  <c:v>1</c:v>
                </c:pt>
                <c:pt idx="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0-4E48-AEC0-C5889B703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90576"/>
        <c:axId val="-262386768"/>
      </c:barChart>
      <c:catAx>
        <c:axId val="-2623905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6768"/>
        <c:crosses val="autoZero"/>
        <c:auto val="1"/>
        <c:lblAlgn val="ctr"/>
        <c:lblOffset val="100"/>
        <c:noMultiLvlLbl val="0"/>
      </c:catAx>
      <c:valAx>
        <c:axId val="-26238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Power Ups Bought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Scrambles Bought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Sheet1!$D$2:$D$11</c:f>
              <c:numCache>
                <c:formatCode>General</c:formatCode>
                <c:ptCount val="10"/>
                <c:pt idx="0">
                  <c:v>7</c:v>
                </c:pt>
                <c:pt idx="1">
                  <c:v>1</c:v>
                </c:pt>
                <c:pt idx="2">
                  <c:v>3</c:v>
                </c:pt>
                <c:pt idx="3">
                  <c:v>12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9</c:v>
                </c:pt>
                <c:pt idx="8">
                  <c:v>0</c:v>
                </c:pt>
                <c:pt idx="9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8-40EB-82E5-96A8DAA1D25D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Time Boost Bought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Sheet1!$E$2:$E$11</c:f>
              <c:numCache>
                <c:formatCode>General</c:formatCode>
                <c:ptCount val="10"/>
                <c:pt idx="0">
                  <c:v>9</c:v>
                </c:pt>
                <c:pt idx="1">
                  <c:v>0</c:v>
                </c:pt>
                <c:pt idx="2">
                  <c:v>1</c:v>
                </c:pt>
                <c:pt idx="3">
                  <c:v>6</c:v>
                </c:pt>
                <c:pt idx="4">
                  <c:v>1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0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8-40EB-82E5-96A8DAA1D25D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PowerUp Bought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Sheet1!$F$2:$F$11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8-40EB-82E5-96A8DAA1D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83504"/>
        <c:axId val="-262397104"/>
      </c:barChart>
      <c:catAx>
        <c:axId val="-2623835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7104"/>
        <c:crosses val="autoZero"/>
        <c:auto val="1"/>
        <c:lblAlgn val="ctr"/>
        <c:lblOffset val="100"/>
        <c:noMultiLvlLbl val="0"/>
      </c:catAx>
      <c:valAx>
        <c:axId val="-26239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Highscore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75200</c:v>
                </c:pt>
                <c:pt idx="1">
                  <c:v>64100</c:v>
                </c:pt>
                <c:pt idx="2">
                  <c:v>73400</c:v>
                </c:pt>
                <c:pt idx="3">
                  <c:v>112500</c:v>
                </c:pt>
                <c:pt idx="4">
                  <c:v>68200</c:v>
                </c:pt>
                <c:pt idx="5">
                  <c:v>77900</c:v>
                </c:pt>
                <c:pt idx="6">
                  <c:v>81600</c:v>
                </c:pt>
                <c:pt idx="7">
                  <c:v>105200</c:v>
                </c:pt>
                <c:pt idx="8">
                  <c:v>30500</c:v>
                </c:pt>
                <c:pt idx="9">
                  <c:v>99100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6-4D28-B16A-4C096ADD7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91664"/>
        <c:axId val="-262388944"/>
      </c:barChart>
      <c:catAx>
        <c:axId val="-2623916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8944"/>
        <c:crosses val="autoZero"/>
        <c:auto val="1"/>
        <c:lblAlgn val="ctr"/>
        <c:lblOffset val="100"/>
        <c:noMultiLvlLbl val="0"/>
      </c:catAx>
      <c:valAx>
        <c:axId val="-26238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1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Story Progress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Sheet1!$B$2:$B$11</c:f>
              <c:numCache>
                <c:formatCode>General</c:formatCode>
                <c:ptCount val="10"/>
                <c:pt idx="0">
                  <c:v>21</c:v>
                </c:pt>
                <c:pt idx="1">
                  <c:v>7</c:v>
                </c:pt>
                <c:pt idx="2">
                  <c:v>18</c:v>
                </c:pt>
                <c:pt idx="3">
                  <c:v>30</c:v>
                </c:pt>
                <c:pt idx="4">
                  <c:v>6</c:v>
                </c:pt>
                <c:pt idx="5">
                  <c:v>12</c:v>
                </c:pt>
                <c:pt idx="6">
                  <c:v>18</c:v>
                </c:pt>
                <c:pt idx="7">
                  <c:v>24</c:v>
                </c:pt>
                <c:pt idx="8">
                  <c:v>3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C6-447C-AD8D-5B509AA613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62390032"/>
        <c:axId val="-262387856"/>
      </c:barChart>
      <c:catAx>
        <c:axId val="-2623900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7856"/>
        <c:crosses val="autoZero"/>
        <c:auto val="1"/>
        <c:lblAlgn val="ctr"/>
        <c:lblOffset val="100"/>
        <c:noMultiLvlLbl val="0"/>
      </c:catAx>
      <c:valAx>
        <c:axId val="-26238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2T12:58:01.55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5C2FC-7CB9-499A-AF41-09996E80717B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7EAB3-F463-4BFE-9987-EAB96AAC9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04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https://www.choicestgames.com/2014/11/gems-of-war-review.html</a:t>
            </a:r>
          </a:p>
          <a:p>
            <a:endParaRPr lang="en-GB" dirty="0" smtClean="0"/>
          </a:p>
          <a:p>
            <a:r>
              <a:rPr lang="en-GB" dirty="0" smtClean="0"/>
              <a:t>https://androidcommunity.com/bejeweled-blitz-launches-for-android-20130503/</a:t>
            </a:r>
          </a:p>
          <a:p>
            <a:endParaRPr lang="en-GB" dirty="0" smtClean="0"/>
          </a:p>
          <a:p>
            <a:r>
              <a:rPr lang="en-GB" dirty="0" smtClean="0"/>
              <a:t>https://care.king.com/</a:t>
            </a:r>
            <a:r>
              <a:rPr lang="en-GB" dirty="0" err="1" smtClean="0"/>
              <a:t>en</a:t>
            </a:r>
            <a:r>
              <a:rPr lang="en-GB" dirty="0" smtClean="0"/>
              <a:t>/candy-crush-saga/all-hexagon-levels-on-candy-crush-saga-are-</a:t>
            </a:r>
            <a:r>
              <a:rPr lang="en-GB" dirty="0" err="1" smtClean="0"/>
              <a:t>removedhttps</a:t>
            </a:r>
            <a:r>
              <a:rPr lang="en-GB" dirty="0" smtClean="0"/>
              <a:t>://care.king.com/data/</a:t>
            </a:r>
            <a:r>
              <a:rPr lang="en-GB" dirty="0" err="1" smtClean="0"/>
              <a:t>king_qna_en</a:t>
            </a:r>
            <a:r>
              <a:rPr lang="en-GB" dirty="0" smtClean="0"/>
              <a:t>/media/forum/image/05/74/63/69712/4616/19daab74552b8e0f/</a:t>
            </a:r>
            <a:r>
              <a:rPr lang="en-GB" dirty="0" err="1" smtClean="0"/>
              <a:t>wherearehexagonlevel</a:t>
            </a:r>
            <a:r>
              <a:rPr lang="en-GB" dirty="0" smtClean="0"/>
              <a:t>..</a:t>
            </a:r>
            <a:r>
              <a:rPr lang="en-GB" dirty="0" err="1" smtClean="0"/>
              <a:t>png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81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https://moz.com/blog/app-store-optimization-checklist</a:t>
            </a:r>
          </a:p>
          <a:p>
            <a:endParaRPr lang="en-GB" dirty="0" smtClean="0"/>
          </a:p>
          <a:p>
            <a:r>
              <a:rPr lang="en-GB" dirty="0" smtClean="0"/>
              <a:t>https://neilpatel.com/blog/everything-need-know-app-store-optimization/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86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33153"/>
            <a:ext cx="8825658" cy="3329581"/>
          </a:xfrm>
        </p:spPr>
        <p:txBody>
          <a:bodyPr/>
          <a:lstStyle/>
          <a:p>
            <a:r>
              <a:rPr lang="en-GB" dirty="0"/>
              <a:t>Element Fusion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079111"/>
            <a:ext cx="8825658" cy="86142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By Pixel Code</a:t>
            </a:r>
          </a:p>
          <a:p>
            <a:r>
              <a:rPr lang="en-GB" dirty="0"/>
              <a:t>Jamie </a:t>
            </a:r>
            <a:r>
              <a:rPr lang="en-GB" dirty="0" err="1"/>
              <a:t>Collinge</a:t>
            </a:r>
            <a:r>
              <a:rPr lang="en-GB" dirty="0"/>
              <a:t> – Artist</a:t>
            </a:r>
          </a:p>
          <a:p>
            <a:r>
              <a:rPr lang="en-GB" dirty="0"/>
              <a:t>Michael Sweeney - Programmer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61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Match 3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502" y="2052918"/>
            <a:ext cx="7107382" cy="4195481"/>
          </a:xfrm>
        </p:spPr>
        <p:txBody>
          <a:bodyPr/>
          <a:lstStyle/>
          <a:p>
            <a:r>
              <a:rPr lang="en-GB" dirty="0"/>
              <a:t>Aim of the game is to combine 3 matching tiles</a:t>
            </a:r>
          </a:p>
          <a:p>
            <a:r>
              <a:rPr lang="en-GB" dirty="0"/>
              <a:t>Often has combos for </a:t>
            </a:r>
            <a:r>
              <a:rPr lang="en-GB" dirty="0" smtClean="0"/>
              <a:t>matching </a:t>
            </a:r>
            <a:r>
              <a:rPr lang="en-GB" dirty="0"/>
              <a:t>more than 3 tiles at a time</a:t>
            </a:r>
          </a:p>
          <a:p>
            <a:r>
              <a:rPr lang="en-GB" dirty="0"/>
              <a:t>Progression in the form of level progression and/or high score</a:t>
            </a:r>
          </a:p>
          <a:p>
            <a:r>
              <a:rPr lang="en-GB" dirty="0"/>
              <a:t>Is a genre dominated by King with games from the Saga series such as Candy Crush Saga</a:t>
            </a:r>
          </a:p>
          <a:p>
            <a:r>
              <a:rPr lang="en-GB" dirty="0"/>
              <a:t>Has multiple styles of matching tiles systems such as Bubble Witch’s style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64" y="1970100"/>
            <a:ext cx="2374678" cy="4020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2" y="1921625"/>
            <a:ext cx="2076450" cy="36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5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6533164" cy="4195481"/>
          </a:xfrm>
        </p:spPr>
        <p:txBody>
          <a:bodyPr/>
          <a:lstStyle/>
          <a:p>
            <a:r>
              <a:rPr lang="en-GB" dirty="0"/>
              <a:t>Market dominated by standard Match-3</a:t>
            </a:r>
          </a:p>
          <a:p>
            <a:r>
              <a:rPr lang="en-GB" dirty="0"/>
              <a:t>In the U.S., the average consumer is now spending 33 minutes per day in mobile games, with sessions that have increased to 7 minutes, 6 seconds this year, up from 6 minutes, 22 seconds in 2016. (TechCrunch, Sarah Perez, 2017)</a:t>
            </a:r>
          </a:p>
          <a:p>
            <a:r>
              <a:rPr lang="en-US" dirty="0"/>
              <a:t>Mobile market dominance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92" y="1524000"/>
            <a:ext cx="3536297" cy="5269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518" y="4550564"/>
            <a:ext cx="3987114" cy="22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Candy Crush-Style Match 3</a:t>
            </a:r>
          </a:p>
          <a:p>
            <a:r>
              <a:rPr lang="en-GB" dirty="0"/>
              <a:t>Elements Art Theme</a:t>
            </a:r>
          </a:p>
          <a:p>
            <a:r>
              <a:rPr lang="en-GB" dirty="0"/>
              <a:t>Android phone/tablet + (iPhone + Windows PC)</a:t>
            </a:r>
          </a:p>
          <a:p>
            <a:r>
              <a:rPr lang="en-GB" dirty="0"/>
              <a:t>Time/Blitz Mode + (Puzzle Mode)</a:t>
            </a:r>
          </a:p>
          <a:p>
            <a:r>
              <a:rPr lang="en-GB" dirty="0"/>
              <a:t>Power Ups Shop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827" t="9659" r="17585" b="6427"/>
          <a:stretch/>
        </p:blipFill>
        <p:spPr>
          <a:xfrm>
            <a:off x="8657438" y="1677798"/>
            <a:ext cx="2558643" cy="41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 Art</a:t>
            </a:r>
            <a:endParaRPr lang="en-US" dirty="0"/>
          </a:p>
        </p:txBody>
      </p:sp>
      <p:pic>
        <p:nvPicPr>
          <p:cNvPr id="1026" name="Picture 2" descr="https://media.discordapp.net/attachments/410866000519757824/457190290193907722/image.jpg?width=226&amp;height=3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4" r="1333" b="-503"/>
          <a:stretch/>
        </p:blipFill>
        <p:spPr bwMode="auto">
          <a:xfrm>
            <a:off x="9099237" y="3182660"/>
            <a:ext cx="2009142" cy="28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10866000519757824/457190311538589698/image.jpg?width=226&amp;height=3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1" y="3179676"/>
            <a:ext cx="21526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edia.discordapp.net/attachments/410866000519757824/457190344023343105/image.jpg?width=400&amp;height=3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88" y="4611031"/>
            <a:ext cx="2858389" cy="214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ia.discordapp.net/attachments/410866000519757824/457190371097575424/image.jpg?width=226&amp;height=3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171" y="1544336"/>
            <a:ext cx="21526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edia.discordapp.net/attachments/410866000519757824/457190397362307073/image.jpg?width=226&amp;height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76" y="1544336"/>
            <a:ext cx="21526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KanBan</a:t>
            </a:r>
            <a:r>
              <a:rPr lang="en-GB" dirty="0"/>
              <a:t> – </a:t>
            </a:r>
            <a:r>
              <a:rPr lang="en-GB" dirty="0" smtClean="0"/>
              <a:t>Daily </a:t>
            </a:r>
            <a:r>
              <a:rPr lang="en-GB" dirty="0"/>
              <a:t>tasks management</a:t>
            </a:r>
          </a:p>
          <a:p>
            <a:r>
              <a:rPr lang="en-GB" dirty="0"/>
              <a:t>Trello </a:t>
            </a:r>
            <a:r>
              <a:rPr lang="en-GB" dirty="0" smtClean="0"/>
              <a:t>– Weekly </a:t>
            </a:r>
            <a:r>
              <a:rPr lang="en-GB" dirty="0"/>
              <a:t>Task Repository</a:t>
            </a:r>
          </a:p>
          <a:p>
            <a:endParaRPr lang="en-US" dirty="0"/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D76E146-7963-46A0-9F1F-09277490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06" y="1356717"/>
            <a:ext cx="5503126" cy="39865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5" y="3582786"/>
            <a:ext cx="3980756" cy="298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Unity Analytics</a:t>
            </a:r>
          </a:p>
          <a:p>
            <a:r>
              <a:rPr lang="en-GB" dirty="0"/>
              <a:t>Store presence allows for wider test base</a:t>
            </a:r>
          </a:p>
          <a:p>
            <a:r>
              <a:rPr lang="en-GB" dirty="0"/>
              <a:t>Weekly builds on multiple devices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33" y="1491049"/>
            <a:ext cx="4354886" cy="28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  <a:p>
            <a:r>
              <a:rPr lang="en-GB" dirty="0"/>
              <a:t>GitHub Repo</a:t>
            </a:r>
          </a:p>
          <a:p>
            <a:r>
              <a:rPr lang="en-GB" dirty="0"/>
              <a:t>GitHub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97" y="122959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34" y="3911462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79" y="3570636"/>
            <a:ext cx="5453148" cy="28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7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Wide Platform range</a:t>
            </a:r>
          </a:p>
          <a:p>
            <a:r>
              <a:rPr lang="en-GB" dirty="0"/>
              <a:t>App Store Optimising </a:t>
            </a:r>
          </a:p>
          <a:p>
            <a:r>
              <a:rPr lang="en-GB" dirty="0"/>
              <a:t>Social media presence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49" y="3672140"/>
            <a:ext cx="4429723" cy="2909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35" y="1495424"/>
            <a:ext cx="34956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Gems of War</a:t>
            </a:r>
          </a:p>
          <a:p>
            <a:r>
              <a:rPr lang="en-GB" dirty="0" smtClean="0"/>
              <a:t>Bejewelled Blitz</a:t>
            </a:r>
          </a:p>
          <a:p>
            <a:r>
              <a:rPr lang="en-GB" dirty="0" smtClean="0"/>
              <a:t>Candy Crush Saga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015" y="813348"/>
            <a:ext cx="4827373" cy="2715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268" y="4008894"/>
            <a:ext cx="2749731" cy="2347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063" y="3528745"/>
            <a:ext cx="3404098" cy="29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Mixed Story Progression</a:t>
            </a:r>
          </a:p>
          <a:p>
            <a:r>
              <a:rPr lang="en-GB" dirty="0" smtClean="0"/>
              <a:t>Players utilising the shop</a:t>
            </a:r>
            <a:endParaRPr lang="en-GB" dirty="0"/>
          </a:p>
          <a:p>
            <a:r>
              <a:rPr lang="en-GB" dirty="0" smtClean="0"/>
              <a:t>Scramble most popular</a:t>
            </a:r>
          </a:p>
          <a:p>
            <a:r>
              <a:rPr lang="en-GB" dirty="0" smtClean="0"/>
              <a:t>Store Usage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945366"/>
              </p:ext>
            </p:extLst>
          </p:nvPr>
        </p:nvGraphicFramePr>
        <p:xfrm>
          <a:off x="5941504" y="2664506"/>
          <a:ext cx="4754879" cy="1670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547395"/>
              </p:ext>
            </p:extLst>
          </p:nvPr>
        </p:nvGraphicFramePr>
        <p:xfrm>
          <a:off x="5915376" y="4410264"/>
          <a:ext cx="4920262" cy="2037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6331182"/>
              </p:ext>
            </p:extLst>
          </p:nvPr>
        </p:nvGraphicFramePr>
        <p:xfrm>
          <a:off x="776472" y="38426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951331"/>
              </p:ext>
            </p:extLst>
          </p:nvPr>
        </p:nvGraphicFramePr>
        <p:xfrm>
          <a:off x="5860867" y="1190314"/>
          <a:ext cx="5042264" cy="1571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36271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Marketing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Android Store</a:t>
            </a:r>
          </a:p>
          <a:p>
            <a:r>
              <a:rPr lang="en-GB" dirty="0" smtClean="0"/>
              <a:t>iPhone Store</a:t>
            </a:r>
          </a:p>
          <a:p>
            <a:r>
              <a:rPr lang="en-GB" dirty="0" smtClean="0"/>
              <a:t>Announcement on social media</a:t>
            </a:r>
          </a:p>
          <a:p>
            <a:r>
              <a:rPr lang="en-GB" dirty="0" smtClean="0"/>
              <a:t>App Store Optimisation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59" y="415993"/>
            <a:ext cx="4162425" cy="286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89" y="3283018"/>
            <a:ext cx="2772435" cy="35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Social Media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9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Show Art Progression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4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KanBan</a:t>
            </a:r>
            <a:endParaRPr lang="en-GB" dirty="0" smtClean="0"/>
          </a:p>
          <a:p>
            <a:r>
              <a:rPr lang="en-GB" dirty="0" smtClean="0"/>
              <a:t>Trello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07" y="1942548"/>
            <a:ext cx="4275993" cy="2405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85" y="3440125"/>
            <a:ext cx="3367453" cy="309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2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  <a:p>
            <a:r>
              <a:rPr lang="en-GB" dirty="0"/>
              <a:t>GitHub Repo</a:t>
            </a:r>
          </a:p>
          <a:p>
            <a:r>
              <a:rPr lang="en-GB" dirty="0"/>
              <a:t>GitHub 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97" y="122959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34" y="3911462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79" y="3570636"/>
            <a:ext cx="5453148" cy="28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1064</TotalTime>
  <Words>302</Words>
  <Application>Microsoft Office PowerPoint</Application>
  <PresentationFormat>Widescreen</PresentationFormat>
  <Paragraphs>76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</vt:lpstr>
      <vt:lpstr>Element Fusion</vt:lpstr>
      <vt:lpstr>Research</vt:lpstr>
      <vt:lpstr>Analytics</vt:lpstr>
      <vt:lpstr>Marketing</vt:lpstr>
      <vt:lpstr>Social Media</vt:lpstr>
      <vt:lpstr>Art Development</vt:lpstr>
      <vt:lpstr>Project Management</vt:lpstr>
      <vt:lpstr>Source Control</vt:lpstr>
      <vt:lpstr>Any Questions?</vt:lpstr>
      <vt:lpstr>PowerPoint Presentation</vt:lpstr>
      <vt:lpstr>What is a Match 3 Game</vt:lpstr>
      <vt:lpstr>Research</vt:lpstr>
      <vt:lpstr>Project Proposal</vt:lpstr>
      <vt:lpstr>Concept Art</vt:lpstr>
      <vt:lpstr>Project Plan</vt:lpstr>
      <vt:lpstr>Testing</vt:lpstr>
      <vt:lpstr>Source Control</vt:lpstr>
      <vt:lpstr>Marketing Strategy</vt:lpstr>
    </vt:vector>
  </TitlesOfParts>
  <Company>University of Bolton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 Fusion</dc:title>
  <dc:creator>Sweeney, Michael</dc:creator>
  <cp:lastModifiedBy>Sweeney, Michael</cp:lastModifiedBy>
  <cp:revision>48</cp:revision>
  <dcterms:created xsi:type="dcterms:W3CDTF">2018-06-14T08:46:06Z</dcterms:created>
  <dcterms:modified xsi:type="dcterms:W3CDTF">2018-07-23T10:30:38Z</dcterms:modified>
</cp:coreProperties>
</file>